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6" r:id="rId8"/>
    <p:sldId id="268" r:id="rId9"/>
    <p:sldId id="269" r:id="rId10"/>
    <p:sldId id="265" r:id="rId11"/>
    <p:sldId id="267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D9007E"/>
    <a:srgbClr val="ACE600"/>
    <a:srgbClr val="FFFFFF"/>
    <a:srgbClr val="D60093"/>
    <a:srgbClr val="99FF33"/>
    <a:srgbClr val="ED8F05"/>
    <a:srgbClr val="003399"/>
    <a:srgbClr val="0000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996B87-FDE7-48C2-97E9-7E06CD3DE9E9}" type="datetimeFigureOut">
              <a:rPr lang="es-ES" smtClean="0"/>
              <a:t>09/02/2015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1A04755-8241-4E2B-9B97-1BD769F0DC52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Teoría del color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Por: Lorena Castaño </a:t>
            </a:r>
          </a:p>
          <a:p>
            <a:r>
              <a:rPr lang="es-ES" dirty="0" smtClean="0"/>
              <a:t>Genny </a:t>
            </a:r>
            <a:r>
              <a:rPr lang="es-ES" dirty="0"/>
              <a:t>U</a:t>
            </a:r>
            <a:r>
              <a:rPr lang="es-ES" dirty="0" smtClean="0"/>
              <a:t>suga </a:t>
            </a:r>
          </a:p>
          <a:p>
            <a:r>
              <a:rPr lang="es-ES" dirty="0" smtClean="0"/>
              <a:t>Decimo</a:t>
            </a:r>
          </a:p>
          <a:p>
            <a:r>
              <a:rPr lang="es-ES" dirty="0" smtClean="0"/>
              <a:t>2015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540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2" t="2598" r="12416" b="21765"/>
          <a:stretch/>
        </p:blipFill>
        <p:spPr>
          <a:xfrm>
            <a:off x="1403648" y="1556792"/>
            <a:ext cx="6760281" cy="4104456"/>
          </a:xfrm>
          <a:prstGeom prst="rect">
            <a:avLst/>
          </a:prstGeom>
        </p:spPr>
      </p:pic>
      <p:grpSp>
        <p:nvGrpSpPr>
          <p:cNvPr id="7" name="6 Grupo"/>
          <p:cNvGrpSpPr/>
          <p:nvPr/>
        </p:nvGrpSpPr>
        <p:grpSpPr>
          <a:xfrm>
            <a:off x="3243392" y="1801285"/>
            <a:ext cx="3133816" cy="2657776"/>
            <a:chOff x="3107547" y="2081986"/>
            <a:chExt cx="3133816" cy="2657776"/>
          </a:xfrm>
        </p:grpSpPr>
        <p:sp>
          <p:nvSpPr>
            <p:cNvPr id="3" name="2 Rectángulo"/>
            <p:cNvSpPr/>
            <p:nvPr/>
          </p:nvSpPr>
          <p:spPr>
            <a:xfrm rot="19864651">
              <a:off x="3107547" y="3846157"/>
              <a:ext cx="1441599" cy="893605"/>
            </a:xfrm>
            <a:prstGeom prst="rect">
              <a:avLst/>
            </a:prstGeom>
            <a:solidFill>
              <a:srgbClr val="080808"/>
            </a:solidFill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solidFill>
                    <a:schemeClr val="bg1"/>
                  </a:solidFill>
                </a:rPr>
                <a:t>1</a:t>
              </a:r>
              <a:endParaRPr lang="es-E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4" name="3 Rectángulo"/>
            <p:cNvSpPr/>
            <p:nvPr/>
          </p:nvSpPr>
          <p:spPr>
            <a:xfrm>
              <a:off x="4243282" y="2081986"/>
              <a:ext cx="864096" cy="1492439"/>
            </a:xfrm>
            <a:prstGeom prst="rect">
              <a:avLst/>
            </a:prstGeom>
            <a:solidFill>
              <a:srgbClr val="080808"/>
            </a:solidFill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5" name="4 Rectángulo"/>
            <p:cNvSpPr/>
            <p:nvPr/>
          </p:nvSpPr>
          <p:spPr>
            <a:xfrm rot="1933416">
              <a:off x="4782162" y="3875890"/>
              <a:ext cx="1459201" cy="862687"/>
            </a:xfrm>
            <a:prstGeom prst="rect">
              <a:avLst/>
            </a:prstGeom>
            <a:solidFill>
              <a:srgbClr val="080808"/>
            </a:solidFill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>
                  <a:solidFill>
                    <a:schemeClr val="bg1"/>
                  </a:solidFill>
                </a:rPr>
                <a:t>1</a:t>
              </a:r>
              <a:endParaRPr lang="es-ES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245759" y="2519372"/>
            <a:ext cx="3155093" cy="2717378"/>
            <a:chOff x="3117796" y="2823428"/>
            <a:chExt cx="3155093" cy="2717378"/>
          </a:xfrm>
        </p:grpSpPr>
        <p:sp>
          <p:nvSpPr>
            <p:cNvPr id="10" name="9 Pentágono"/>
            <p:cNvSpPr/>
            <p:nvPr/>
          </p:nvSpPr>
          <p:spPr>
            <a:xfrm rot="1941899">
              <a:off x="3117796" y="2823428"/>
              <a:ext cx="1216229" cy="862687"/>
            </a:xfrm>
            <a:prstGeom prst="homePlate">
              <a:avLst>
                <a:gd name="adj" fmla="val 33412"/>
              </a:avLst>
            </a:prstGeom>
            <a:solidFill>
              <a:srgbClr val="080808"/>
            </a:solidFill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2</a:t>
              </a:r>
              <a:endParaRPr lang="es-ES" dirty="0"/>
            </a:p>
          </p:txBody>
        </p:sp>
        <p:sp>
          <p:nvSpPr>
            <p:cNvPr id="12" name="11 Pentágono"/>
            <p:cNvSpPr/>
            <p:nvPr/>
          </p:nvSpPr>
          <p:spPr>
            <a:xfrm rot="16200000">
              <a:off x="4039040" y="4491972"/>
              <a:ext cx="1233573" cy="864096"/>
            </a:xfrm>
            <a:prstGeom prst="homePlate">
              <a:avLst>
                <a:gd name="adj" fmla="val 32363"/>
              </a:avLst>
            </a:prstGeom>
            <a:solidFill>
              <a:srgbClr val="080808"/>
            </a:solidFill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2</a:t>
              </a:r>
              <a:endParaRPr lang="es-ES" dirty="0"/>
            </a:p>
          </p:txBody>
        </p:sp>
        <p:sp>
          <p:nvSpPr>
            <p:cNvPr id="13" name="12 Pentágono"/>
            <p:cNvSpPr/>
            <p:nvPr/>
          </p:nvSpPr>
          <p:spPr>
            <a:xfrm rot="9006419" flipV="1">
              <a:off x="5086420" y="2839764"/>
              <a:ext cx="1186469" cy="866884"/>
            </a:xfrm>
            <a:prstGeom prst="homePlate">
              <a:avLst>
                <a:gd name="adj" fmla="val 20447"/>
              </a:avLst>
            </a:prstGeom>
            <a:solidFill>
              <a:srgbClr val="080808"/>
            </a:solidFill>
            <a:ln>
              <a:solidFill>
                <a:srgbClr val="08080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 smtClean="0"/>
                <a:t>2</a:t>
              </a:r>
              <a:endParaRPr lang="es-ES" dirty="0"/>
            </a:p>
          </p:txBody>
        </p:sp>
      </p:grpSp>
      <p:sp>
        <p:nvSpPr>
          <p:cNvPr id="22" name="21 CuadroTexto"/>
          <p:cNvSpPr txBox="1"/>
          <p:nvPr/>
        </p:nvSpPr>
        <p:spPr>
          <a:xfrm>
            <a:off x="438169" y="836712"/>
            <a:ext cx="2664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1→primarios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2→secundarios</a:t>
            </a:r>
          </a:p>
          <a:p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3→terciarios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3983872" y="2113050"/>
            <a:ext cx="167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3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3251651" y="331802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3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919229" y="460008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3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350731" y="456726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3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048" name="2047 CuadroTexto"/>
          <p:cNvSpPr txBox="1"/>
          <p:nvPr/>
        </p:nvSpPr>
        <p:spPr>
          <a:xfrm>
            <a:off x="5362238" y="211305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3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2053" name="2052 CuadroTexto"/>
          <p:cNvSpPr txBox="1"/>
          <p:nvPr/>
        </p:nvSpPr>
        <p:spPr>
          <a:xfrm>
            <a:off x="6071575" y="331802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3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699792" y="5851308"/>
            <a:ext cx="45432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Circulo </a:t>
            </a:r>
            <a:r>
              <a:rPr lang="es-ES" sz="44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cromático</a:t>
            </a:r>
            <a:endParaRPr lang="es-ES" sz="44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7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arte de la pintura, el diseño gráfico, el diseño visual, la fotografía, la imprenta y en la televisión, la teoría del color es un grupo de reglas básicas en la mezcla de colores para conseguir el efecto deseado combinando colores de luz o pigmento.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Teoría del color: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599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Clasificación de los colores. Los colores, como ya sabemos, están clasificados en grupos de cálidos (amarillos y rojos) y fríos (verdes y azules), primarios, secundarios y terciarios.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Clasificación de los colores: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219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Título"/>
          <p:cNvSpPr txBox="1">
            <a:spLocks/>
          </p:cNvSpPr>
          <p:nvPr/>
        </p:nvSpPr>
        <p:spPr>
          <a:xfrm>
            <a:off x="3655043" y="359540"/>
            <a:ext cx="5488957" cy="12527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Colores primarios: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611558" y="2132856"/>
            <a:ext cx="7804389" cy="291632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aquellos colores que no pueden obtenerse mediante la mezcla de ningún otro por lo que se consideran absolutos.</a:t>
            </a:r>
          </a:p>
          <a:p>
            <a:pPr algn="just"/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Siendo 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estos amarillo, cián y </a:t>
            </a:r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magenta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Proceso alternativo 3"/>
          <p:cNvSpPr/>
          <p:nvPr/>
        </p:nvSpPr>
        <p:spPr>
          <a:xfrm>
            <a:off x="1774760" y="4750712"/>
            <a:ext cx="1224136" cy="1008112"/>
          </a:xfrm>
          <a:prstGeom prst="flowChartAlternate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Proceso alternativo 4"/>
          <p:cNvSpPr/>
          <p:nvPr/>
        </p:nvSpPr>
        <p:spPr>
          <a:xfrm>
            <a:off x="6028608" y="4750712"/>
            <a:ext cx="1224136" cy="1008112"/>
          </a:xfrm>
          <a:prstGeom prst="flowChartAlternateProces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Proceso alternativo 5"/>
          <p:cNvSpPr/>
          <p:nvPr/>
        </p:nvSpPr>
        <p:spPr>
          <a:xfrm>
            <a:off x="3901684" y="4750712"/>
            <a:ext cx="1224136" cy="1008112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Proceso alternativo 6"/>
          <p:cNvSpPr/>
          <p:nvPr/>
        </p:nvSpPr>
        <p:spPr>
          <a:xfrm>
            <a:off x="1774760" y="4750712"/>
            <a:ext cx="1224136" cy="1008112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Proceso alternativo 7"/>
          <p:cNvSpPr/>
          <p:nvPr/>
        </p:nvSpPr>
        <p:spPr>
          <a:xfrm>
            <a:off x="3901684" y="4748657"/>
            <a:ext cx="1224136" cy="1008112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Proceso alternativo 8"/>
          <p:cNvSpPr/>
          <p:nvPr/>
        </p:nvSpPr>
        <p:spPr>
          <a:xfrm>
            <a:off x="6028608" y="4748657"/>
            <a:ext cx="1224136" cy="1008112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800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Título"/>
          <p:cNvSpPr txBox="1">
            <a:spLocks/>
          </p:cNvSpPr>
          <p:nvPr/>
        </p:nvSpPr>
        <p:spPr>
          <a:xfrm>
            <a:off x="3563888" y="362244"/>
            <a:ext cx="5488957" cy="12527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Colores secundarios: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611558" y="2132856"/>
            <a:ext cx="7804389" cy="291632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tonalidades perceptivas de color, que se obtienen mezclando a partes iguales los colores primarios, de dos en dos</a:t>
            </a:r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Obteniendo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Verde, violeta y naranja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anaranjado.</a:t>
            </a: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entágono regular 3"/>
          <p:cNvSpPr/>
          <p:nvPr/>
        </p:nvSpPr>
        <p:spPr>
          <a:xfrm>
            <a:off x="2051720" y="4869160"/>
            <a:ext cx="1512168" cy="1224136"/>
          </a:xfrm>
          <a:prstGeom prst="pentag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Pentágono regular 4"/>
          <p:cNvSpPr/>
          <p:nvPr/>
        </p:nvSpPr>
        <p:spPr>
          <a:xfrm>
            <a:off x="5940152" y="4869160"/>
            <a:ext cx="1512168" cy="1224136"/>
          </a:xfrm>
          <a:prstGeom prst="pentagon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Pentágono regular 5"/>
          <p:cNvSpPr/>
          <p:nvPr/>
        </p:nvSpPr>
        <p:spPr>
          <a:xfrm>
            <a:off x="3995936" y="4869160"/>
            <a:ext cx="1512168" cy="1224136"/>
          </a:xfrm>
          <a:prstGeom prst="pentagon">
            <a:avLst/>
          </a:prstGeom>
          <a:solidFill>
            <a:srgbClr val="99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Pentágono regular 6"/>
          <p:cNvSpPr/>
          <p:nvPr/>
        </p:nvSpPr>
        <p:spPr>
          <a:xfrm>
            <a:off x="5940152" y="4869160"/>
            <a:ext cx="1512168" cy="1224136"/>
          </a:xfrm>
          <a:prstGeom prst="pentag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Pentágono regular 7"/>
          <p:cNvSpPr/>
          <p:nvPr/>
        </p:nvSpPr>
        <p:spPr>
          <a:xfrm>
            <a:off x="2051720" y="4876639"/>
            <a:ext cx="1512168" cy="1224136"/>
          </a:xfrm>
          <a:prstGeom prst="pentag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Pentágono regular 8"/>
          <p:cNvSpPr/>
          <p:nvPr/>
        </p:nvSpPr>
        <p:spPr>
          <a:xfrm>
            <a:off x="3995936" y="4869160"/>
            <a:ext cx="1512168" cy="1224136"/>
          </a:xfrm>
          <a:prstGeom prst="pentag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558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Título"/>
          <p:cNvSpPr txBox="1">
            <a:spLocks/>
          </p:cNvSpPr>
          <p:nvPr/>
        </p:nvSpPr>
        <p:spPr>
          <a:xfrm>
            <a:off x="3563888" y="362244"/>
            <a:ext cx="5488957" cy="12527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Colores terciarios:</a:t>
            </a:r>
            <a:endParaRPr lang="es-E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1 Marcador de contenido"/>
          <p:cNvSpPr txBox="1">
            <a:spLocks/>
          </p:cNvSpPr>
          <p:nvPr/>
        </p:nvSpPr>
        <p:spPr>
          <a:xfrm>
            <a:off x="611558" y="2132856"/>
            <a:ext cx="7804389" cy="291632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1 Marcador de contenido"/>
          <p:cNvSpPr txBox="1">
            <a:spLocks/>
          </p:cNvSpPr>
          <p:nvPr/>
        </p:nvSpPr>
        <p:spPr>
          <a:xfrm>
            <a:off x="623034" y="2276872"/>
            <a:ext cx="7804389" cy="2916324"/>
          </a:xfrm>
          <a:prstGeom prst="rect">
            <a:avLst/>
          </a:prstGeom>
        </p:spPr>
        <p:txBody>
          <a:bodyPr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Mezclando un primario y un secundario se obtienen los llamados colores terciarios, que como su nombre indica están "entre medio" de un color primario y un secundario o viceversa.</a:t>
            </a:r>
          </a:p>
          <a:p>
            <a:pPr algn="just"/>
            <a:endParaRPr lang="es-E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25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9"/>
          <p:cNvSpPr/>
          <p:nvPr/>
        </p:nvSpPr>
        <p:spPr>
          <a:xfrm>
            <a:off x="3553093" y="2276871"/>
            <a:ext cx="835839" cy="813253"/>
          </a:xfrm>
          <a:prstGeom prst="flowChartConnector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onector 13"/>
          <p:cNvSpPr/>
          <p:nvPr/>
        </p:nvSpPr>
        <p:spPr>
          <a:xfrm>
            <a:off x="5004048" y="2276872"/>
            <a:ext cx="835839" cy="813253"/>
          </a:xfrm>
          <a:prstGeom prst="flowChartConnector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onector 14"/>
          <p:cNvSpPr/>
          <p:nvPr/>
        </p:nvSpPr>
        <p:spPr>
          <a:xfrm>
            <a:off x="3553093" y="4821003"/>
            <a:ext cx="835839" cy="813253"/>
          </a:xfrm>
          <a:prstGeom prst="flowChartConnector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Conector 15"/>
          <p:cNvSpPr/>
          <p:nvPr/>
        </p:nvSpPr>
        <p:spPr>
          <a:xfrm>
            <a:off x="5957258" y="3483906"/>
            <a:ext cx="835839" cy="813253"/>
          </a:xfrm>
          <a:prstGeom prst="flowChartConnector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onector 16"/>
          <p:cNvSpPr/>
          <p:nvPr/>
        </p:nvSpPr>
        <p:spPr>
          <a:xfrm>
            <a:off x="5004048" y="4821002"/>
            <a:ext cx="835839" cy="813253"/>
          </a:xfrm>
          <a:prstGeom prst="flowChartConnector">
            <a:avLst/>
          </a:prstGeom>
          <a:solidFill>
            <a:srgbClr val="CC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onector 17"/>
          <p:cNvSpPr/>
          <p:nvPr/>
        </p:nvSpPr>
        <p:spPr>
          <a:xfrm>
            <a:off x="2717254" y="3483907"/>
            <a:ext cx="835839" cy="813253"/>
          </a:xfrm>
          <a:prstGeom prst="flowChartConnector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/>
          <p:cNvSpPr txBox="1"/>
          <p:nvPr/>
        </p:nvSpPr>
        <p:spPr>
          <a:xfrm>
            <a:off x="2902628" y="1753028"/>
            <a:ext cx="1486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Rojo violáceo</a:t>
            </a:r>
            <a:endParaRPr lang="es-ES" dirty="0"/>
          </a:p>
        </p:txBody>
      </p:sp>
      <p:sp>
        <p:nvSpPr>
          <p:cNvPr id="20" name="CuadroTexto 19"/>
          <p:cNvSpPr txBox="1"/>
          <p:nvPr/>
        </p:nvSpPr>
        <p:spPr>
          <a:xfrm>
            <a:off x="5071438" y="1753028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Rojo anaranjado</a:t>
            </a:r>
            <a:endParaRPr lang="es-ES" dirty="0"/>
          </a:p>
        </p:txBody>
      </p:sp>
      <p:sp>
        <p:nvSpPr>
          <p:cNvPr id="21" name="CuadroTexto 20"/>
          <p:cNvSpPr txBox="1"/>
          <p:nvPr/>
        </p:nvSpPr>
        <p:spPr>
          <a:xfrm>
            <a:off x="5979479" y="3090124"/>
            <a:ext cx="216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Amarillo anaranjado</a:t>
            </a:r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4957338" y="5715388"/>
            <a:ext cx="1835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Amarillo verdoso</a:t>
            </a:r>
            <a:endParaRPr lang="es-ES" dirty="0"/>
          </a:p>
        </p:txBody>
      </p:sp>
      <p:sp>
        <p:nvSpPr>
          <p:cNvPr id="23" name="CuadroTexto 22"/>
          <p:cNvSpPr txBox="1"/>
          <p:nvPr/>
        </p:nvSpPr>
        <p:spPr>
          <a:xfrm>
            <a:off x="2850632" y="5703604"/>
            <a:ext cx="144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Azul verdoso</a:t>
            </a:r>
            <a:endParaRPr lang="es-ES" dirty="0"/>
          </a:p>
        </p:txBody>
      </p:sp>
      <p:sp>
        <p:nvSpPr>
          <p:cNvPr id="24" name="CuadroTexto 23"/>
          <p:cNvSpPr txBox="1"/>
          <p:nvPr/>
        </p:nvSpPr>
        <p:spPr>
          <a:xfrm>
            <a:off x="1984521" y="3114574"/>
            <a:ext cx="1465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Azul violáceo</a:t>
            </a:r>
            <a:endParaRPr lang="es-ES" dirty="0"/>
          </a:p>
        </p:txBody>
      </p:sp>
      <p:sp>
        <p:nvSpPr>
          <p:cNvPr id="25" name="Conector 24"/>
          <p:cNvSpPr/>
          <p:nvPr/>
        </p:nvSpPr>
        <p:spPr>
          <a:xfrm>
            <a:off x="3553093" y="2276871"/>
            <a:ext cx="835839" cy="813253"/>
          </a:xfrm>
          <a:prstGeom prst="flowChartConnector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Conector 25"/>
          <p:cNvSpPr/>
          <p:nvPr/>
        </p:nvSpPr>
        <p:spPr>
          <a:xfrm>
            <a:off x="5004048" y="2276872"/>
            <a:ext cx="835839" cy="813253"/>
          </a:xfrm>
          <a:prstGeom prst="flowChartConnector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onector 26"/>
          <p:cNvSpPr/>
          <p:nvPr/>
        </p:nvSpPr>
        <p:spPr>
          <a:xfrm>
            <a:off x="3553093" y="4821001"/>
            <a:ext cx="835839" cy="813253"/>
          </a:xfrm>
          <a:prstGeom prst="flowChartConnector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onector 27"/>
          <p:cNvSpPr/>
          <p:nvPr/>
        </p:nvSpPr>
        <p:spPr>
          <a:xfrm>
            <a:off x="5957258" y="3483906"/>
            <a:ext cx="835839" cy="813253"/>
          </a:xfrm>
          <a:prstGeom prst="flowChartConnector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Conector 28"/>
          <p:cNvSpPr/>
          <p:nvPr/>
        </p:nvSpPr>
        <p:spPr>
          <a:xfrm>
            <a:off x="5004048" y="4821002"/>
            <a:ext cx="835839" cy="813253"/>
          </a:xfrm>
          <a:prstGeom prst="flowChartConnector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Conector 29"/>
          <p:cNvSpPr/>
          <p:nvPr/>
        </p:nvSpPr>
        <p:spPr>
          <a:xfrm>
            <a:off x="2717254" y="3483907"/>
            <a:ext cx="835839" cy="813253"/>
          </a:xfrm>
          <a:prstGeom prst="flowChartConnector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189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220072" y="476672"/>
            <a:ext cx="36984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Colores fríos: </a:t>
            </a:r>
            <a:endParaRPr lang="es-ES" sz="44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83568" y="1700808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 consideran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los siguientes: turquesa (o verde azulado),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cian,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índigo, azul y violeta (oscuro). El blanco, aunque no está definido como un color en sí, también se le asocia al frío, por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vacío, y por su semejanza a la nieve, al hielo y por el efecto de amplitud que provoca.</a:t>
            </a:r>
          </a:p>
        </p:txBody>
      </p:sp>
      <p:sp>
        <p:nvSpPr>
          <p:cNvPr id="4" name="Lágrima 3"/>
          <p:cNvSpPr/>
          <p:nvPr/>
        </p:nvSpPr>
        <p:spPr>
          <a:xfrm>
            <a:off x="1845325" y="4833159"/>
            <a:ext cx="720080" cy="792088"/>
          </a:xfrm>
          <a:prstGeom prst="teardrop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Lágrima 4"/>
          <p:cNvSpPr/>
          <p:nvPr/>
        </p:nvSpPr>
        <p:spPr>
          <a:xfrm>
            <a:off x="6675720" y="4833159"/>
            <a:ext cx="720080" cy="792088"/>
          </a:xfrm>
          <a:prstGeom prst="teardrop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Lágrima 5"/>
          <p:cNvSpPr/>
          <p:nvPr/>
        </p:nvSpPr>
        <p:spPr>
          <a:xfrm>
            <a:off x="5546576" y="4833159"/>
            <a:ext cx="720080" cy="792088"/>
          </a:xfrm>
          <a:prstGeom prst="teardrop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Lágrima 6"/>
          <p:cNvSpPr/>
          <p:nvPr/>
        </p:nvSpPr>
        <p:spPr>
          <a:xfrm>
            <a:off x="4279294" y="4833159"/>
            <a:ext cx="720080" cy="792088"/>
          </a:xfrm>
          <a:prstGeom prst="teardrop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Lágrima 7"/>
          <p:cNvSpPr/>
          <p:nvPr/>
        </p:nvSpPr>
        <p:spPr>
          <a:xfrm>
            <a:off x="3131840" y="4833159"/>
            <a:ext cx="720080" cy="792088"/>
          </a:xfrm>
          <a:prstGeom prst="teardrop">
            <a:avLst/>
          </a:prstGeom>
          <a:solidFill>
            <a:srgbClr val="66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Lágrima 8"/>
          <p:cNvSpPr/>
          <p:nvPr/>
        </p:nvSpPr>
        <p:spPr>
          <a:xfrm>
            <a:off x="1845325" y="4833159"/>
            <a:ext cx="720080" cy="792088"/>
          </a:xfrm>
          <a:prstGeom prst="teardrop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Lágrima 9"/>
          <p:cNvSpPr/>
          <p:nvPr/>
        </p:nvSpPr>
        <p:spPr>
          <a:xfrm>
            <a:off x="6675720" y="4833159"/>
            <a:ext cx="720080" cy="792088"/>
          </a:xfrm>
          <a:prstGeom prst="teardrop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Lágrima 10"/>
          <p:cNvSpPr/>
          <p:nvPr/>
        </p:nvSpPr>
        <p:spPr>
          <a:xfrm>
            <a:off x="5546576" y="4833159"/>
            <a:ext cx="720080" cy="792088"/>
          </a:xfrm>
          <a:prstGeom prst="teardrop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Lágrima 11"/>
          <p:cNvSpPr/>
          <p:nvPr/>
        </p:nvSpPr>
        <p:spPr>
          <a:xfrm>
            <a:off x="4279294" y="4833159"/>
            <a:ext cx="720080" cy="792088"/>
          </a:xfrm>
          <a:prstGeom prst="teardrop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Lágrima 12"/>
          <p:cNvSpPr/>
          <p:nvPr/>
        </p:nvSpPr>
        <p:spPr>
          <a:xfrm>
            <a:off x="3131840" y="4833159"/>
            <a:ext cx="720080" cy="792088"/>
          </a:xfrm>
          <a:prstGeom prst="teardrop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320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16016" y="548680"/>
            <a:ext cx="40927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Colores</a:t>
            </a:r>
            <a:r>
              <a:rPr lang="es-ES" dirty="0" smtClean="0"/>
              <a:t> </a:t>
            </a:r>
            <a:r>
              <a:rPr lang="es-ES" sz="44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cálidos:</a:t>
            </a:r>
            <a:endParaRPr lang="es-ES" sz="44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83568" y="1844824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Estos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colores expresan cualidades positivas, y provocan la sensación alegría, actividad, movimiento, calor.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Incitan a la actividad, la diversión y a la acción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 Son el escarlata, el rojo, naranja, amarillo y el verde-limón (o amarillo verdoso).</a:t>
            </a:r>
          </a:p>
        </p:txBody>
      </p:sp>
      <p:sp>
        <p:nvSpPr>
          <p:cNvPr id="4" name="Rombo 3"/>
          <p:cNvSpPr/>
          <p:nvPr/>
        </p:nvSpPr>
        <p:spPr>
          <a:xfrm>
            <a:off x="977845" y="4887630"/>
            <a:ext cx="1080120" cy="1152128"/>
          </a:xfrm>
          <a:prstGeom prst="diamond">
            <a:avLst/>
          </a:prstGeom>
          <a:solidFill>
            <a:srgbClr val="D90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ombo 4"/>
          <p:cNvSpPr/>
          <p:nvPr/>
        </p:nvSpPr>
        <p:spPr>
          <a:xfrm>
            <a:off x="7302837" y="4887449"/>
            <a:ext cx="1080120" cy="1152128"/>
          </a:xfrm>
          <a:prstGeom prst="diamond">
            <a:avLst/>
          </a:prstGeom>
          <a:solidFill>
            <a:srgbClr val="ACE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ombo 5"/>
          <p:cNvSpPr/>
          <p:nvPr/>
        </p:nvSpPr>
        <p:spPr>
          <a:xfrm>
            <a:off x="5682289" y="4848462"/>
            <a:ext cx="1080120" cy="1152128"/>
          </a:xfrm>
          <a:prstGeom prst="diamond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ombo 6"/>
          <p:cNvSpPr/>
          <p:nvPr/>
        </p:nvSpPr>
        <p:spPr>
          <a:xfrm>
            <a:off x="4052919" y="4848643"/>
            <a:ext cx="1080120" cy="1152128"/>
          </a:xfrm>
          <a:prstGeom prst="diamond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ombo 7"/>
          <p:cNvSpPr/>
          <p:nvPr/>
        </p:nvSpPr>
        <p:spPr>
          <a:xfrm>
            <a:off x="2398524" y="4848643"/>
            <a:ext cx="1080120" cy="1152128"/>
          </a:xfrm>
          <a:prstGeom prst="diamond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ombo 8"/>
          <p:cNvSpPr/>
          <p:nvPr/>
        </p:nvSpPr>
        <p:spPr>
          <a:xfrm>
            <a:off x="987081" y="4887268"/>
            <a:ext cx="1080120" cy="1152128"/>
          </a:xfrm>
          <a:prstGeom prst="diamond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ombo 9"/>
          <p:cNvSpPr/>
          <p:nvPr/>
        </p:nvSpPr>
        <p:spPr>
          <a:xfrm>
            <a:off x="7312073" y="4887268"/>
            <a:ext cx="1080120" cy="1152128"/>
          </a:xfrm>
          <a:prstGeom prst="diamond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ombo 10"/>
          <p:cNvSpPr/>
          <p:nvPr/>
        </p:nvSpPr>
        <p:spPr>
          <a:xfrm>
            <a:off x="5691525" y="4848281"/>
            <a:ext cx="1080120" cy="1152128"/>
          </a:xfrm>
          <a:prstGeom prst="diamond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ombo 11"/>
          <p:cNvSpPr/>
          <p:nvPr/>
        </p:nvSpPr>
        <p:spPr>
          <a:xfrm>
            <a:off x="4062155" y="4848462"/>
            <a:ext cx="1080120" cy="1152128"/>
          </a:xfrm>
          <a:prstGeom prst="diamond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ombo 12"/>
          <p:cNvSpPr/>
          <p:nvPr/>
        </p:nvSpPr>
        <p:spPr>
          <a:xfrm>
            <a:off x="2407760" y="4848462"/>
            <a:ext cx="1080120" cy="1152128"/>
          </a:xfrm>
          <a:prstGeom prst="diamond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485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194</TotalTime>
  <Words>362</Words>
  <Application>Microsoft Office PowerPoint</Application>
  <PresentationFormat>Presentación en pantalla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Candara</vt:lpstr>
      <vt:lpstr>Symbol</vt:lpstr>
      <vt:lpstr>Forma de onda</vt:lpstr>
      <vt:lpstr>Teoría del color</vt:lpstr>
      <vt:lpstr>Teoría del color:</vt:lpstr>
      <vt:lpstr>Clasificación de los colores: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PERSONAL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</dc:creator>
  <cp:lastModifiedBy>oblatas15</cp:lastModifiedBy>
  <cp:revision>34</cp:revision>
  <dcterms:created xsi:type="dcterms:W3CDTF">2015-02-03T20:13:04Z</dcterms:created>
  <dcterms:modified xsi:type="dcterms:W3CDTF">2015-02-09T14:02:49Z</dcterms:modified>
</cp:coreProperties>
</file>